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60" r:id="rId5"/>
    <p:sldId id="261" r:id="rId6"/>
    <p:sldId id="262" r:id="rId7"/>
    <p:sldId id="263" r:id="rId8"/>
    <p:sldId id="266" r:id="rId9"/>
    <p:sldId id="264" r:id="rId10"/>
    <p:sldId id="265"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776" autoAdjust="0"/>
  </p:normalViewPr>
  <p:slideViewPr>
    <p:cSldViewPr>
      <p:cViewPr varScale="1">
        <p:scale>
          <a:sx n="49" d="100"/>
          <a:sy n="49" d="100"/>
        </p:scale>
        <p:origin x="-5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8861E3-15B9-4F46-BA7B-016628E082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91E09-50F7-41EF-B58A-21591AF0827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10519A-851F-40AB-89DF-91BEB4A093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1CD5-703F-4888-87A9-1B31925A447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372D28-F116-43A0-AC01-8F68C27D8A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028B34E-A971-4BF2-B6FC-B58CE21299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8CE8DBE-647E-4C9B-B302-435AE2E3760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14BE050-26D3-49F1-83A8-03367DC394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A099552-0571-4346-9F56-BAA549DB469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666E25-4754-4DB3-96B3-276F422B61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CCA0AA-52A7-43D7-B2B6-49CBBF57F14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57AAFCD-E7A6-47EB-B72B-59555434BB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From Rationalism to Romanticism</a:t>
            </a:r>
          </a:p>
        </p:txBody>
      </p:sp>
      <p:sp>
        <p:nvSpPr>
          <p:cNvPr id="2053" name="Rectangle 5"/>
          <p:cNvSpPr>
            <a:spLocks noGrp="1" noChangeArrowheads="1"/>
          </p:cNvSpPr>
          <p:nvPr>
            <p:ph idx="1"/>
          </p:nvPr>
        </p:nvSpPr>
        <p:spPr>
          <a:xfrm>
            <a:off x="381000" y="1676400"/>
            <a:ext cx="8229600" cy="4876800"/>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Enormous social changes take place during the Age of Reason (1700-1800).</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American Revolution (1776-1787) – results in the world’s first Democracy created by democratic processes.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Napoleonic Revolution (1799-1812) – Napoleon provided the defining moments of the French Revolution (1770s – 1830s).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Many, many other revolutions follow, from Russia to South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latin typeface="Arial Black" pitchFamily="34" charset="0"/>
              </a:rPr>
              <a:t>Kierkegaard (theistic)</a:t>
            </a:r>
          </a:p>
        </p:txBody>
      </p:sp>
      <p:sp>
        <p:nvSpPr>
          <p:cNvPr id="17411"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err="1" smtClean="0">
                <a:latin typeface="Tahoma" pitchFamily="34" charset="0"/>
                <a:cs typeface="Tahoma" pitchFamily="34" charset="0"/>
              </a:rPr>
              <a:t>Soren</a:t>
            </a:r>
            <a:r>
              <a:rPr lang="en-US" dirty="0" smtClean="0">
                <a:latin typeface="Tahoma" pitchFamily="34" charset="0"/>
                <a:cs typeface="Tahoma" pitchFamily="34" charset="0"/>
              </a:rPr>
              <a:t> Kierkegaard (1813-1855) first rejected Christianity, and later embraced it.</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He declared that all religious systems were against the tenets of Christianity and discouraged the religious experience.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Existence is given meaning through a personal relationship (“love affair”) with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Kierkegaard – stages of freedom</a:t>
            </a:r>
          </a:p>
        </p:txBody>
      </p:sp>
      <p:sp>
        <p:nvSpPr>
          <p:cNvPr id="19459" name="Rectangle 3"/>
          <p:cNvSpPr>
            <a:spLocks noGrp="1" noChangeArrowheads="1"/>
          </p:cNvSpPr>
          <p:nvPr>
            <p:ph idx="1"/>
          </p:nvPr>
        </p:nvSpPr>
        <p:spPr/>
        <p:txBody>
          <a:bodyPr/>
          <a:lstStyle/>
          <a:p>
            <a:pPr eaLnBrk="1" hangingPunct="1">
              <a:lnSpc>
                <a:spcPct val="90000"/>
              </a:lnSpc>
            </a:pPr>
            <a:r>
              <a:rPr lang="en-US" dirty="0" smtClean="0">
                <a:latin typeface="Tahoma" pitchFamily="34" charset="0"/>
                <a:cs typeface="Tahoma" pitchFamily="34" charset="0"/>
              </a:rPr>
              <a:t>Our existence achieved meaning in three stages.</a:t>
            </a:r>
          </a:p>
          <a:p>
            <a:pPr lvl="1" eaLnBrk="1" hangingPunct="1">
              <a:lnSpc>
                <a:spcPct val="90000"/>
              </a:lnSpc>
            </a:pPr>
            <a:r>
              <a:rPr lang="en-US" dirty="0" smtClean="0">
                <a:latin typeface="Tahoma" pitchFamily="34" charset="0"/>
                <a:cs typeface="Tahoma" pitchFamily="34" charset="0"/>
              </a:rPr>
              <a:t>Aesthetic stage – seeking pleasure</a:t>
            </a:r>
          </a:p>
          <a:p>
            <a:pPr lvl="1" eaLnBrk="1" hangingPunct="1">
              <a:lnSpc>
                <a:spcPct val="90000"/>
              </a:lnSpc>
            </a:pPr>
            <a:r>
              <a:rPr lang="en-US" dirty="0" smtClean="0">
                <a:latin typeface="Tahoma" pitchFamily="34" charset="0"/>
                <a:cs typeface="Tahoma" pitchFamily="34" charset="0"/>
              </a:rPr>
              <a:t>Ethical stage – ability to recognize and accept responsibilities, but follows external sources of ethics, such as church dogma and secular laws.</a:t>
            </a:r>
          </a:p>
          <a:p>
            <a:pPr lvl="1" eaLnBrk="1" hangingPunct="1">
              <a:lnSpc>
                <a:spcPct val="90000"/>
              </a:lnSpc>
            </a:pPr>
            <a:r>
              <a:rPr lang="en-US" dirty="0" smtClean="0">
                <a:latin typeface="Tahoma" pitchFamily="34" charset="0"/>
                <a:cs typeface="Tahoma" pitchFamily="34" charset="0"/>
              </a:rPr>
              <a:t>Religious stage – recognizing and accepting personal freedom in a relationship with God. Self-awareness makes person rise above the generally accepted morals and laws.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Arial Black" pitchFamily="34" charset="0"/>
              </a:rPr>
              <a:t>Nietzsche (atheistic)</a:t>
            </a:r>
          </a:p>
        </p:txBody>
      </p:sp>
      <p:sp>
        <p:nvSpPr>
          <p:cNvPr id="20483"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Friedrich Nietzsche (1844 – 1900) is generally considered the most easily misunderstood philosopher since Plato.</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Nietzsche proposed that man had killed God, and that man must now strive to be “over man.”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Misunderstandings include the German Nazi party’s attempt at a “super race,” and the comic book hero Superman (it actually got started as a satire).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The death of God</a:t>
            </a:r>
          </a:p>
        </p:txBody>
      </p:sp>
      <p:sp>
        <p:nvSpPr>
          <p:cNvPr id="21507"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Famous quote – “Is man just one of God’s mistakes, or is God just one of man’s?”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The quote represents his view that people had relied on “God” to give life meaning, but philosophy and science had taken the meaning out of the universe, and thus we “killed God.”</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Nietzsche thus asked: where do we now turn to for meaning and morality?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Nietzsche and Existence</a:t>
            </a:r>
          </a:p>
        </p:txBody>
      </p:sp>
      <p:sp>
        <p:nvSpPr>
          <p:cNvPr id="2253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Nietzsche stated that now we can only look within ourselves for meaning in life.</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His first major proposal that meaning and morality have a formless origin, and our lives shape meaning and morality stimulated enormous discussion and debate.</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Nietzsche proposes that the basic motive of human nature is the will to power, and should not be inhibited.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Black" pitchFamily="34" charset="0"/>
              </a:rPr>
              <a:t>The Superman</a:t>
            </a:r>
          </a:p>
        </p:txBody>
      </p:sp>
      <p:sp>
        <p:nvSpPr>
          <p:cNvPr id="23555"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most easily misunderstood concept, the “superman” (or “over-man”) appears in his book Thus Spoke Zarathustra.</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In its purest form, the superman is something we learn to become, and superman is achieved when we become free from social restraints and personal inhibitions.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Remove Nietzsche’s gift of dramatics, and the superman is like an atheistic counterpart to Kierkegaard’s stages of freedom.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0" y="0"/>
            <a:ext cx="8839200" cy="1600200"/>
          </a:xfrm>
        </p:spPr>
        <p:txBody>
          <a:bodyPr/>
          <a:lstStyle/>
          <a:p>
            <a:pPr eaLnBrk="1" hangingPunct="1"/>
            <a:r>
              <a:rPr lang="en-US" sz="4000" smtClean="0">
                <a:latin typeface="Arial Black" pitchFamily="34" charset="0"/>
              </a:rPr>
              <a:t>Philosophy to Science and the</a:t>
            </a:r>
            <a:br>
              <a:rPr lang="en-US" sz="4000" smtClean="0">
                <a:latin typeface="Arial Black" pitchFamily="34" charset="0"/>
              </a:rPr>
            </a:br>
            <a:r>
              <a:rPr lang="en-US" sz="4000" smtClean="0">
                <a:latin typeface="Arial Black" pitchFamily="34" charset="0"/>
              </a:rPr>
              <a:t> Making of Modern Psychology</a:t>
            </a:r>
          </a:p>
        </p:txBody>
      </p:sp>
      <p:sp>
        <p:nvSpPr>
          <p:cNvPr id="2053" name="Rectangle 5"/>
          <p:cNvSpPr>
            <a:spLocks noGrp="1" noChangeArrowheads="1"/>
          </p:cNvSpPr>
          <p:nvPr>
            <p:ph idx="1"/>
          </p:nvPr>
        </p:nvSpPr>
        <p:spPr>
          <a:xfrm>
            <a:off x="381000" y="1905000"/>
            <a:ext cx="8229600" cy="4525963"/>
          </a:xfrm>
        </p:spPr>
        <p:txBody>
          <a:bodyPr/>
          <a:lstStyle/>
          <a:p>
            <a:pPr eaLnBrk="1" hangingPunct="1"/>
            <a:r>
              <a:rPr lang="en-US" smtClean="0">
                <a:latin typeface="Tahoma" pitchFamily="34" charset="0"/>
              </a:rPr>
              <a:t>Science is based on observation to understand the natural world; psychology is about understanding the observer.</a:t>
            </a:r>
          </a:p>
          <a:p>
            <a:pPr eaLnBrk="1" hangingPunct="1"/>
            <a:r>
              <a:rPr lang="en-US" smtClean="0">
                <a:latin typeface="Tahoma" pitchFamily="34" charset="0"/>
              </a:rPr>
              <a:t>During the 1800s, psychology was (still?) generally treated as a type of philosophy.</a:t>
            </a:r>
          </a:p>
          <a:p>
            <a:pPr eaLnBrk="1" hangingPunct="1"/>
            <a:r>
              <a:rPr lang="en-US" smtClean="0">
                <a:latin typeface="Tahoma" pitchFamily="34" charset="0"/>
              </a:rPr>
              <a:t>Some scientists “dabbled” in some areas of psychology. Most were physiologists.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latin typeface="Arial Black" pitchFamily="34" charset="0"/>
              </a:rPr>
              <a:t>Physiological Beginnings</a:t>
            </a:r>
          </a:p>
        </p:txBody>
      </p:sp>
      <p:sp>
        <p:nvSpPr>
          <p:cNvPr id="8195"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Physiology is the study of how organs and organ systems function within an organism. Some of the early physiologists were interested in nerves and senses as parts of the observable organism.</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Bell-</a:t>
            </a:r>
            <a:r>
              <a:rPr lang="en-US" dirty="0" err="1" smtClean="0">
                <a:latin typeface="Tahoma" pitchFamily="34" charset="0"/>
                <a:cs typeface="Tahoma" pitchFamily="34" charset="0"/>
              </a:rPr>
              <a:t>Magendie</a:t>
            </a:r>
            <a:r>
              <a:rPr lang="en-US" dirty="0" smtClean="0">
                <a:latin typeface="Tahoma" pitchFamily="34" charset="0"/>
                <a:cs typeface="Tahoma" pitchFamily="34" charset="0"/>
              </a:rPr>
              <a:t> Law – Bell (1811), and then </a:t>
            </a:r>
            <a:r>
              <a:rPr lang="en-US" dirty="0" err="1" smtClean="0">
                <a:latin typeface="Tahoma" pitchFamily="34" charset="0"/>
                <a:cs typeface="Tahoma" pitchFamily="34" charset="0"/>
              </a:rPr>
              <a:t>Magendie</a:t>
            </a:r>
            <a:r>
              <a:rPr lang="en-US" dirty="0" smtClean="0">
                <a:latin typeface="Tahoma" pitchFamily="34" charset="0"/>
                <a:cs typeface="Tahoma" pitchFamily="34" charset="0"/>
              </a:rPr>
              <a:t> (1822), discovered that nerves were either sensory (going to brain) or motor (coming from brain). (</a:t>
            </a:r>
            <a:r>
              <a:rPr lang="en-US" dirty="0" err="1" smtClean="0">
                <a:latin typeface="Tahoma" pitchFamily="34" charset="0"/>
                <a:cs typeface="Tahoma" pitchFamily="34" charset="0"/>
              </a:rPr>
              <a:t>Magendie</a:t>
            </a:r>
            <a:r>
              <a:rPr lang="en-US" dirty="0" smtClean="0">
                <a:latin typeface="Tahoma" pitchFamily="34" charset="0"/>
                <a:cs typeface="Tahoma" pitchFamily="34" charset="0"/>
              </a:rPr>
              <a:t> published findings first)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Physiological Beginnings (continued)</a:t>
            </a:r>
          </a:p>
        </p:txBody>
      </p:sp>
      <p:sp>
        <p:nvSpPr>
          <p:cNvPr id="9219" name="Rectangle 3"/>
          <p:cNvSpPr>
            <a:spLocks noGrp="1" noChangeArrowheads="1"/>
          </p:cNvSpPr>
          <p:nvPr>
            <p:ph idx="1"/>
          </p:nvPr>
        </p:nvSpPr>
        <p:spPr>
          <a:xfrm>
            <a:off x="533400" y="1676400"/>
            <a:ext cx="8229600" cy="4876800"/>
          </a:xfrm>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Johannes Muller</a:t>
            </a:r>
            <a:r>
              <a:rPr lang="en-US" dirty="0" smtClean="0">
                <a:latin typeface="Tahoma" pitchFamily="34" charset="0"/>
                <a:cs typeface="Tahoma" pitchFamily="34" charset="0"/>
              </a:rPr>
              <a:t> (1801-1858) – demonstrated that nerves need “adequate stimulation.” This scientific finding led to the conclusion that we are conscious only of sensations, not of the physical world.</a:t>
            </a:r>
          </a:p>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Hermann von Helmholtz</a:t>
            </a:r>
            <a:r>
              <a:rPr lang="en-US" dirty="0" smtClean="0">
                <a:latin typeface="Tahoma" pitchFamily="34" charset="0"/>
                <a:cs typeface="Tahoma" pitchFamily="34" charset="0"/>
              </a:rPr>
              <a:t> (1821-1894) – studied nerve conduction and concluded that nerves act in both a physical and chemical manner. </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Impulses move at 50-100 meters per second. </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Theorized that past experiences are added to a sensation when it is converted to perception.</a:t>
            </a:r>
          </a:p>
          <a:p>
            <a:pPr eaLnBrk="1" fontAlgn="auto" hangingPunct="1">
              <a:lnSpc>
                <a:spcPct val="90000"/>
              </a:lnSpc>
              <a:spcAft>
                <a:spcPts val="0"/>
              </a:spcAft>
              <a:buFont typeface="Arial" pitchFamily="34" charset="0"/>
              <a:buChar char="•"/>
              <a:defRPr/>
            </a:pP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Black" pitchFamily="34" charset="0"/>
              </a:rPr>
              <a:t>Other Related Discoveries</a:t>
            </a:r>
          </a:p>
        </p:txBody>
      </p:sp>
      <p:sp>
        <p:nvSpPr>
          <p:cNvPr id="10243" name="Rectangle 3"/>
          <p:cNvSpPr>
            <a:spLocks noGrp="1" noChangeArrowheads="1"/>
          </p:cNvSpPr>
          <p:nvPr>
            <p:ph idx="1"/>
          </p:nvPr>
        </p:nvSpPr>
        <p:spPr/>
        <p:txBody>
          <a:bodyPr/>
          <a:lstStyle/>
          <a:p>
            <a:pPr eaLnBrk="1" hangingPunct="1"/>
            <a:r>
              <a:rPr lang="en-US" sz="2400" b="1" smtClean="0">
                <a:latin typeface="Tahoma" pitchFamily="34" charset="0"/>
              </a:rPr>
              <a:t>Paul Broca</a:t>
            </a:r>
            <a:r>
              <a:rPr lang="en-US" sz="2400" smtClean="0">
                <a:latin typeface="Tahoma" pitchFamily="34" charset="0"/>
              </a:rPr>
              <a:t> – discovered an area of the brain, “Broca’s area,” responsible for speech and provided evidence for distinctive functional “areas” of the brain.</a:t>
            </a:r>
          </a:p>
          <a:p>
            <a:pPr eaLnBrk="1" hangingPunct="1"/>
            <a:r>
              <a:rPr lang="en-US" sz="2400" smtClean="0">
                <a:latin typeface="Tahoma" pitchFamily="34" charset="0"/>
              </a:rPr>
              <a:t>Other early researchers demonstrated that - </a:t>
            </a:r>
          </a:p>
          <a:p>
            <a:pPr lvl="1" eaLnBrk="1" hangingPunct="1"/>
            <a:r>
              <a:rPr lang="en-US" smtClean="0">
                <a:latin typeface="Tahoma" pitchFamily="34" charset="0"/>
              </a:rPr>
              <a:t>The brain had many other functional areas. </a:t>
            </a:r>
          </a:p>
          <a:p>
            <a:pPr lvl="1" eaLnBrk="1" hangingPunct="1"/>
            <a:r>
              <a:rPr lang="en-US" smtClean="0">
                <a:latin typeface="Tahoma" pitchFamily="34" charset="0"/>
              </a:rPr>
              <a:t>Areas within the areas (arm movement is itself an area within the motor area).</a:t>
            </a:r>
          </a:p>
          <a:p>
            <a:pPr lvl="1" eaLnBrk="1" hangingPunct="1"/>
            <a:r>
              <a:rPr lang="en-US" smtClean="0">
                <a:latin typeface="Tahoma" pitchFamily="34" charset="0"/>
              </a:rPr>
              <a:t>The brain-halves control the opposite sides of the body (left brain-half controls right arm).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smtClean="0">
                <a:latin typeface="Arial Black" pitchFamily="34" charset="0"/>
              </a:rPr>
              <a:t>Socialism</a:t>
            </a:r>
          </a:p>
        </p:txBody>
      </p:sp>
      <p:sp>
        <p:nvSpPr>
          <p:cNvPr id="8195" name="Rectangle 3"/>
          <p:cNvSpPr>
            <a:spLocks noGrp="1" noChangeArrowheads="1"/>
          </p:cNvSpPr>
          <p:nvPr>
            <p:ph idx="1"/>
          </p:nvPr>
        </p:nvSpPr>
        <p:spPr>
          <a:xfrm>
            <a:off x="457200" y="1524000"/>
            <a:ext cx="8229600" cy="5105400"/>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Socialism was not a philosophy nor a political movement, but a growing rejection of the ruling classes (“divine” rulers, royal bloodlines, etc.).</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From 1770s to 1830s, Western Civilization went from numerous monarchies to numerous democracies.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The essence of socialism is the belief that people can govern themselves as equals – no need for a ruling class.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rial Black" pitchFamily="34" charset="0"/>
              </a:rPr>
              <a:t>Psychophysics Roots</a:t>
            </a:r>
          </a:p>
        </p:txBody>
      </p:sp>
      <p:sp>
        <p:nvSpPr>
          <p:cNvPr id="11267" name="Rectangle 3"/>
          <p:cNvSpPr>
            <a:spLocks noGrp="1" noChangeArrowheads="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Psychophysics is the study of the relationships between the properties of stimuli as measured by a physical scale and the psychological or subjective impressions of those stimuli.</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Early researchers in psychophysics studied </a:t>
            </a:r>
            <a:r>
              <a:rPr lang="en-US" b="1" dirty="0" smtClean="0">
                <a:latin typeface="Tahoma" pitchFamily="34" charset="0"/>
                <a:cs typeface="Tahoma" pitchFamily="34" charset="0"/>
              </a:rPr>
              <a:t>thresholds</a:t>
            </a:r>
            <a:r>
              <a:rPr lang="en-US" i="1" dirty="0" smtClean="0">
                <a:latin typeface="Tahoma" pitchFamily="34" charset="0"/>
                <a:cs typeface="Tahoma" pitchFamily="34" charset="0"/>
              </a:rPr>
              <a:t>.</a:t>
            </a:r>
            <a:endParaRPr lang="en-US" dirty="0" smtClean="0">
              <a:latin typeface="Tahoma" pitchFamily="34" charset="0"/>
              <a:cs typeface="Tahoma" pitchFamily="34" charset="0"/>
            </a:endParaRPr>
          </a:p>
          <a:p>
            <a:pPr eaLnBrk="1" fontAlgn="auto" hangingPunct="1">
              <a:spcAft>
                <a:spcPts val="0"/>
              </a:spcAft>
              <a:buFont typeface="Arial" pitchFamily="34" charset="0"/>
              <a:buChar char="•"/>
              <a:defRPr/>
            </a:pPr>
            <a:r>
              <a:rPr lang="en-US" b="1" dirty="0" smtClean="0">
                <a:latin typeface="Tahoma" pitchFamily="34" charset="0"/>
                <a:cs typeface="Tahoma" pitchFamily="34" charset="0"/>
              </a:rPr>
              <a:t>Upper</a:t>
            </a:r>
            <a:r>
              <a:rPr lang="en-US" i="1" dirty="0" smtClean="0">
                <a:latin typeface="Tahoma" pitchFamily="34" charset="0"/>
                <a:cs typeface="Tahoma" pitchFamily="34" charset="0"/>
              </a:rPr>
              <a:t> </a:t>
            </a:r>
            <a:r>
              <a:rPr lang="en-US" dirty="0" smtClean="0">
                <a:latin typeface="Tahoma" pitchFamily="34" charset="0"/>
                <a:cs typeface="Tahoma" pitchFamily="34" charset="0"/>
              </a:rPr>
              <a:t>and </a:t>
            </a:r>
            <a:r>
              <a:rPr lang="en-US" b="1" dirty="0" smtClean="0">
                <a:latin typeface="Tahoma" pitchFamily="34" charset="0"/>
                <a:cs typeface="Tahoma" pitchFamily="34" charset="0"/>
              </a:rPr>
              <a:t>lower</a:t>
            </a:r>
            <a:r>
              <a:rPr lang="en-US" i="1" dirty="0" smtClean="0">
                <a:latin typeface="Tahoma" pitchFamily="34" charset="0"/>
                <a:cs typeface="Tahoma" pitchFamily="34" charset="0"/>
              </a:rPr>
              <a:t> </a:t>
            </a:r>
            <a:r>
              <a:rPr lang="en-US" b="1" dirty="0" smtClean="0">
                <a:latin typeface="Tahoma" pitchFamily="34" charset="0"/>
                <a:cs typeface="Tahoma" pitchFamily="34" charset="0"/>
              </a:rPr>
              <a:t>absolute thresholds</a:t>
            </a:r>
            <a:r>
              <a:rPr lang="en-US" b="1" i="1" dirty="0" smtClean="0">
                <a:latin typeface="Tahoma" pitchFamily="34" charset="0"/>
                <a:cs typeface="Tahoma" pitchFamily="34" charset="0"/>
              </a:rPr>
              <a:t> </a:t>
            </a:r>
            <a:r>
              <a:rPr lang="en-US" dirty="0" smtClean="0">
                <a:latin typeface="Tahoma" pitchFamily="34" charset="0"/>
                <a:cs typeface="Tahoma" pitchFamily="34" charset="0"/>
              </a:rPr>
              <a:t>were operationally defined as the minimal or maximal (for upper thresholds) stimulus intensity that is detected 50 percent of the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Psychophysics Roots (continued)</a:t>
            </a:r>
          </a:p>
        </p:txBody>
      </p:sp>
      <p:sp>
        <p:nvSpPr>
          <p:cNvPr id="38915"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Researchers also investigated </a:t>
            </a:r>
            <a:r>
              <a:rPr lang="en-US" b="1" dirty="0" smtClean="0">
                <a:latin typeface="Tahoma" pitchFamily="34" charset="0"/>
                <a:cs typeface="Tahoma" pitchFamily="34" charset="0"/>
              </a:rPr>
              <a:t>difference thresholds, </a:t>
            </a:r>
            <a:r>
              <a:rPr lang="en-US" dirty="0" smtClean="0">
                <a:latin typeface="Tahoma" pitchFamily="34" charset="0"/>
                <a:cs typeface="Tahoma" pitchFamily="34" charset="0"/>
              </a:rPr>
              <a:t>the minimal stimulus difference that is detectable 50 percent of the time.</a:t>
            </a:r>
          </a:p>
          <a:p>
            <a:pPr eaLnBrk="1" fontAlgn="auto" hangingPunct="1">
              <a:spcAft>
                <a:spcPts val="0"/>
              </a:spcAft>
              <a:buFont typeface="Arial" pitchFamily="34" charset="0"/>
              <a:buChar char="•"/>
              <a:defRPr/>
            </a:pPr>
            <a:r>
              <a:rPr lang="en-US" b="1" dirty="0" smtClean="0">
                <a:latin typeface="Tahoma" pitchFamily="34" charset="0"/>
                <a:cs typeface="Tahoma" pitchFamily="34" charset="0"/>
              </a:rPr>
              <a:t>Psychophysicists pioneered the quantification of certain mental processes and demonstrated lawful relationships between physical stimuli and the psychological impressions of stimuli.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b="1" dirty="0" smtClean="0">
                <a:latin typeface="Arial Black" pitchFamily="34" charset="0"/>
              </a:rPr>
              <a:t>Ernst Weber</a:t>
            </a:r>
            <a:r>
              <a:rPr lang="en-US" sz="4000" dirty="0" smtClean="0">
                <a:latin typeface="Arial Black" pitchFamily="34" charset="0"/>
              </a:rPr>
              <a:t> and  </a:t>
            </a:r>
            <a:r>
              <a:rPr lang="en-US" sz="4000" b="1" dirty="0" smtClean="0">
                <a:latin typeface="Arial Black" pitchFamily="34" charset="0"/>
              </a:rPr>
              <a:t>Gustav Fechner</a:t>
            </a:r>
          </a:p>
        </p:txBody>
      </p:sp>
      <p:sp>
        <p:nvSpPr>
          <p:cNvPr id="37891" name="Rectangle 3"/>
          <p:cNvSpPr>
            <a:spLocks noGrp="1" noChangeArrowheads="1"/>
          </p:cNvSpPr>
          <p:nvPr>
            <p:ph idx="1"/>
          </p:nvPr>
        </p:nvSpPr>
        <p:spPr/>
        <p:txBody>
          <a:bodyPr/>
          <a:lstStyle/>
          <a:p>
            <a:pPr eaLnBrk="1" hangingPunct="1">
              <a:lnSpc>
                <a:spcPct val="90000"/>
              </a:lnSpc>
            </a:pPr>
            <a:r>
              <a:rPr lang="en-US" sz="2400" smtClean="0">
                <a:latin typeface="Tahoma" pitchFamily="34" charset="0"/>
              </a:rPr>
              <a:t>In line with the psychophysics paradigm, both </a:t>
            </a:r>
            <a:r>
              <a:rPr lang="en-US" sz="2400" b="1" smtClean="0">
                <a:latin typeface="Tahoma" pitchFamily="34" charset="0"/>
              </a:rPr>
              <a:t>Ernst Weber</a:t>
            </a:r>
            <a:r>
              <a:rPr lang="en-US" sz="2400" smtClean="0">
                <a:latin typeface="Tahoma" pitchFamily="34" charset="0"/>
              </a:rPr>
              <a:t> (1795-1878) and  </a:t>
            </a:r>
            <a:r>
              <a:rPr lang="en-US" sz="2400" b="1" smtClean="0">
                <a:latin typeface="Tahoma" pitchFamily="34" charset="0"/>
              </a:rPr>
              <a:t>Gustav Fechner</a:t>
            </a:r>
            <a:r>
              <a:rPr lang="en-US" sz="2400" smtClean="0">
                <a:latin typeface="Tahoma" pitchFamily="34" charset="0"/>
              </a:rPr>
              <a:t> (1801-1887) studied “thresholds,” or the potential for a stimulus to become a sensation.</a:t>
            </a:r>
          </a:p>
          <a:p>
            <a:pPr eaLnBrk="1" hangingPunct="1">
              <a:lnSpc>
                <a:spcPct val="90000"/>
              </a:lnSpc>
            </a:pPr>
            <a:r>
              <a:rPr lang="en-US" sz="2400" b="1" smtClean="0">
                <a:latin typeface="Tahoma" pitchFamily="34" charset="0"/>
              </a:rPr>
              <a:t>Weber</a:t>
            </a:r>
            <a:r>
              <a:rPr lang="en-US" sz="2400" i="1" smtClean="0">
                <a:latin typeface="Tahoma" pitchFamily="34" charset="0"/>
              </a:rPr>
              <a:t> </a:t>
            </a:r>
            <a:r>
              <a:rPr lang="en-US" sz="2400" smtClean="0">
                <a:latin typeface="Tahoma" pitchFamily="34" charset="0"/>
              </a:rPr>
              <a:t>studied the </a:t>
            </a:r>
            <a:r>
              <a:rPr lang="en-US" sz="2400" b="1" smtClean="0">
                <a:latin typeface="Tahoma" pitchFamily="34" charset="0"/>
              </a:rPr>
              <a:t>sense of touch</a:t>
            </a:r>
            <a:r>
              <a:rPr lang="en-US" sz="2400" i="1" smtClean="0">
                <a:latin typeface="Tahoma" pitchFamily="34" charset="0"/>
              </a:rPr>
              <a:t>,</a:t>
            </a:r>
            <a:r>
              <a:rPr lang="en-US" sz="2400" smtClean="0">
                <a:latin typeface="Tahoma" pitchFamily="34" charset="0"/>
              </a:rPr>
              <a:t> and demonstrated that different locations on the body have different two-point thresholds.</a:t>
            </a:r>
          </a:p>
          <a:p>
            <a:pPr eaLnBrk="1" hangingPunct="1">
              <a:lnSpc>
                <a:spcPct val="90000"/>
              </a:lnSpc>
            </a:pPr>
            <a:r>
              <a:rPr lang="en-US" sz="2400" b="1" smtClean="0">
                <a:latin typeface="Tahoma" pitchFamily="34" charset="0"/>
              </a:rPr>
              <a:t>Weber’s Illusion</a:t>
            </a:r>
            <a:r>
              <a:rPr lang="en-US" sz="2400" i="1" smtClean="0">
                <a:latin typeface="Tahoma" pitchFamily="34" charset="0"/>
              </a:rPr>
              <a:t> </a:t>
            </a:r>
            <a:r>
              <a:rPr lang="en-US" sz="2400" smtClean="0">
                <a:latin typeface="Tahoma" pitchFamily="34" charset="0"/>
              </a:rPr>
              <a:t>refers to the experience of divergence of two points when they are moved over insensitive areas and the experience of convergence of two points when they are moved over sensitive areas.</a:t>
            </a:r>
          </a:p>
          <a:p>
            <a:pPr eaLnBrk="1" hangingPunct="1">
              <a:lnSpc>
                <a:spcPct val="90000"/>
              </a:lnSpc>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b="1" smtClean="0">
                <a:latin typeface="Arial Black" pitchFamily="34" charset="0"/>
              </a:rPr>
              <a:t>Weber and Fechner </a:t>
            </a:r>
            <a:r>
              <a:rPr lang="en-US" sz="2400" b="1" smtClean="0">
                <a:latin typeface="Arial Black" pitchFamily="34" charset="0"/>
              </a:rPr>
              <a:t>(continued)</a:t>
            </a:r>
          </a:p>
        </p:txBody>
      </p:sp>
      <p:sp>
        <p:nvSpPr>
          <p:cNvPr id="39939" name="Rectangle 3"/>
          <p:cNvSpPr>
            <a:spLocks noGrp="1" noChangeArrowheads="1"/>
          </p:cNvSpPr>
          <p:nvPr>
            <p:ph idx="1"/>
          </p:nvPr>
        </p:nvSpPr>
        <p:spPr/>
        <p:txBody>
          <a:bodyPr rtlCol="0">
            <a:normAutofit fontScale="925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Weber pioneered research into difference thresholds, seeking the </a:t>
            </a:r>
            <a:r>
              <a:rPr lang="en-US" b="1" dirty="0" smtClean="0">
                <a:latin typeface="Tahoma" pitchFamily="34" charset="0"/>
                <a:cs typeface="Tahoma" pitchFamily="34" charset="0"/>
              </a:rPr>
              <a:t>just noticeable difference</a:t>
            </a:r>
            <a:r>
              <a:rPr lang="en-US" i="1" dirty="0" smtClean="0">
                <a:latin typeface="Tahoma" pitchFamily="34" charset="0"/>
                <a:cs typeface="Tahoma" pitchFamily="34" charset="0"/>
              </a:rPr>
              <a:t> </a:t>
            </a:r>
            <a:r>
              <a:rPr lang="en-US" dirty="0" smtClean="0">
                <a:latin typeface="Tahoma" pitchFamily="34" charset="0"/>
                <a:cs typeface="Tahoma" pitchFamily="34" charset="0"/>
              </a:rPr>
              <a:t>(JND) between stimuli in a variety of modalities. He formulated </a:t>
            </a:r>
            <a:r>
              <a:rPr lang="en-US" b="1" dirty="0" smtClean="0">
                <a:latin typeface="Tahoma" pitchFamily="34" charset="0"/>
                <a:cs typeface="Tahoma" pitchFamily="34" charset="0"/>
              </a:rPr>
              <a:t>Weber’s law</a:t>
            </a:r>
            <a:r>
              <a:rPr lang="en-US" i="1" dirty="0" smtClean="0">
                <a:latin typeface="Tahoma" pitchFamily="34" charset="0"/>
                <a:cs typeface="Tahoma" pitchFamily="34" charset="0"/>
              </a:rPr>
              <a:t> </a:t>
            </a:r>
            <a:r>
              <a:rPr lang="en-US" dirty="0" smtClean="0">
                <a:latin typeface="Tahoma" pitchFamily="34" charset="0"/>
                <a:cs typeface="Tahoma" pitchFamily="34" charset="0"/>
              </a:rPr>
              <a:t>to describe the relationship between physical and experienced differences.</a:t>
            </a:r>
          </a:p>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Fechner</a:t>
            </a:r>
            <a:r>
              <a:rPr lang="en-US" dirty="0" smtClean="0">
                <a:latin typeface="Tahoma" pitchFamily="34" charset="0"/>
                <a:cs typeface="Tahoma" pitchFamily="34" charset="0"/>
              </a:rPr>
              <a:t> expanded Weber’s discovery.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Presented absolute thresholds and differential thresholds, measured in subjective “JND” units.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Looked for other areas of subjective measures.</a:t>
            </a:r>
          </a:p>
          <a:p>
            <a:pPr eaLnBrk="1" fontAlgn="auto" hangingPunct="1">
              <a:lnSpc>
                <a:spcPct val="90000"/>
              </a:lnSpc>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b="1" smtClean="0">
                <a:latin typeface="Arial Black" pitchFamily="34" charset="0"/>
              </a:rPr>
              <a:t>Weber and Fechner </a:t>
            </a:r>
            <a:r>
              <a:rPr lang="en-US" sz="2400" b="1" smtClean="0">
                <a:latin typeface="Arial Black" pitchFamily="34" charset="0"/>
              </a:rPr>
              <a:t>(continued)</a:t>
            </a:r>
          </a:p>
        </p:txBody>
      </p:sp>
      <p:sp>
        <p:nvSpPr>
          <p:cNvPr id="40963" name="Rectangle 3"/>
          <p:cNvSpPr>
            <a:spLocks noGrp="1" noChangeArrowheads="1"/>
          </p:cNvSpPr>
          <p:nvPr>
            <p:ph idx="1"/>
          </p:nvPr>
        </p:nvSpPr>
        <p:spPr>
          <a:xfrm>
            <a:off x="381000" y="1371600"/>
            <a:ext cx="8763000" cy="5486400"/>
          </a:xfrm>
        </p:spPr>
        <p:txBody>
          <a:bodyPr/>
          <a:lstStyle/>
          <a:p>
            <a:pPr eaLnBrk="1" hangingPunct="1">
              <a:lnSpc>
                <a:spcPct val="90000"/>
              </a:lnSpc>
            </a:pPr>
            <a:r>
              <a:rPr lang="en-US" sz="2800" smtClean="0">
                <a:latin typeface="Tahoma" pitchFamily="34" charset="0"/>
              </a:rPr>
              <a:t>In fact, Fechner reformulated Weber’s law as a log relationship called </a:t>
            </a:r>
            <a:r>
              <a:rPr lang="en-US" sz="2800" b="1" smtClean="0">
                <a:latin typeface="Tahoma" pitchFamily="34" charset="0"/>
              </a:rPr>
              <a:t>Fechner’s law</a:t>
            </a:r>
            <a:r>
              <a:rPr lang="en-US" sz="2800" smtClean="0">
                <a:latin typeface="Tahoma" pitchFamily="34" charset="0"/>
              </a:rPr>
              <a:t>, which accounted for </a:t>
            </a:r>
            <a:r>
              <a:rPr lang="en-US" sz="2800" b="1" smtClean="0">
                <a:latin typeface="Tahoma" pitchFamily="34" charset="0"/>
              </a:rPr>
              <a:t>response compression</a:t>
            </a:r>
            <a:r>
              <a:rPr lang="en-US" sz="2800" smtClean="0">
                <a:latin typeface="Tahoma" pitchFamily="34" charset="0"/>
              </a:rPr>
              <a:t>, the tendency of a series of constant increases in physical stimulation to produce smaller and smaller experiential differences.</a:t>
            </a:r>
          </a:p>
          <a:p>
            <a:pPr eaLnBrk="1" hangingPunct="1">
              <a:lnSpc>
                <a:spcPct val="90000"/>
              </a:lnSpc>
            </a:pPr>
            <a:r>
              <a:rPr lang="en-US" sz="2800" smtClean="0">
                <a:latin typeface="Tahoma" pitchFamily="34" charset="0"/>
              </a:rPr>
              <a:t>Fechner developed new methodologies in psychophysics including the </a:t>
            </a:r>
            <a:r>
              <a:rPr lang="en-US" sz="2800" b="1" smtClean="0">
                <a:latin typeface="Tahoma" pitchFamily="34" charset="0"/>
              </a:rPr>
              <a:t>method of limits, </a:t>
            </a:r>
            <a:r>
              <a:rPr lang="en-US" sz="2800" smtClean="0">
                <a:latin typeface="Tahoma" pitchFamily="34" charset="0"/>
              </a:rPr>
              <a:t>the </a:t>
            </a:r>
            <a:r>
              <a:rPr lang="en-US" sz="2800" b="1" smtClean="0">
                <a:latin typeface="Tahoma" pitchFamily="34" charset="0"/>
              </a:rPr>
              <a:t>method of constant stimuli,</a:t>
            </a:r>
            <a:r>
              <a:rPr lang="en-US" sz="2800" smtClean="0">
                <a:latin typeface="Tahoma" pitchFamily="34" charset="0"/>
              </a:rPr>
              <a:t> and the </a:t>
            </a:r>
            <a:r>
              <a:rPr lang="en-US" sz="2800" b="1" smtClean="0">
                <a:latin typeface="Tahoma" pitchFamily="34" charset="0"/>
              </a:rPr>
              <a:t>method of average error,</a:t>
            </a:r>
            <a:r>
              <a:rPr lang="en-US" sz="2800" smtClean="0">
                <a:latin typeface="Tahoma" pitchFamily="34" charset="0"/>
              </a:rPr>
              <a:t> sometimes called the method of adjustment. </a:t>
            </a:r>
          </a:p>
          <a:p>
            <a:pPr eaLnBrk="1" hangingPunct="1">
              <a:lnSpc>
                <a:spcPct val="90000"/>
              </a:lnSpc>
            </a:pPr>
            <a:r>
              <a:rPr lang="en-US" sz="2800" smtClean="0">
                <a:latin typeface="Tahoma" pitchFamily="34" charset="0"/>
              </a:rPr>
              <a:t>Fechner’s methods are still taught in experimental psychology programs.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Socialism and Romanticism</a:t>
            </a:r>
          </a:p>
        </p:txBody>
      </p:sp>
      <p:sp>
        <p:nvSpPr>
          <p:cNvPr id="10243"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After the revolutions, </a:t>
            </a:r>
            <a:r>
              <a:rPr lang="en-US" dirty="0" smtClean="0">
                <a:latin typeface="Tahoma" pitchFamily="34" charset="0"/>
                <a:cs typeface="Tahoma" pitchFamily="34" charset="0"/>
              </a:rPr>
              <a:t>ideas of self-governance and free will </a:t>
            </a:r>
            <a:r>
              <a:rPr lang="en-US" dirty="0" smtClean="0">
                <a:latin typeface="Tahoma" pitchFamily="34" charset="0"/>
                <a:cs typeface="Tahoma" pitchFamily="34" charset="0"/>
              </a:rPr>
              <a:t>were openly </a:t>
            </a:r>
            <a:r>
              <a:rPr lang="en-US" dirty="0" smtClean="0">
                <a:latin typeface="Tahoma" pitchFamily="34" charset="0"/>
                <a:cs typeface="Tahoma" pitchFamily="34" charset="0"/>
              </a:rPr>
              <a:t>discussed </a:t>
            </a:r>
            <a:r>
              <a:rPr lang="en-US" dirty="0" smtClean="0">
                <a:latin typeface="Tahoma" pitchFamily="34" charset="0"/>
                <a:cs typeface="Tahoma" pitchFamily="34" charset="0"/>
              </a:rPr>
              <a:t>which gave rise to a </a:t>
            </a:r>
            <a:r>
              <a:rPr lang="en-US" dirty="0" smtClean="0">
                <a:latin typeface="Tahoma" pitchFamily="34" charset="0"/>
                <a:cs typeface="Tahoma" pitchFamily="34" charset="0"/>
              </a:rPr>
              <a:t>major literary </a:t>
            </a:r>
            <a:r>
              <a:rPr lang="en-US" dirty="0" smtClean="0">
                <a:latin typeface="Tahoma" pitchFamily="34" charset="0"/>
                <a:cs typeface="Tahoma" pitchFamily="34" charset="0"/>
              </a:rPr>
              <a:t>movement.</a:t>
            </a:r>
            <a:endParaRPr lang="en-US" dirty="0" smtClean="0">
              <a:latin typeface="Tahoma" pitchFamily="34" charset="0"/>
              <a:cs typeface="Tahoma" pitchFamily="34" charset="0"/>
            </a:endParaRP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Various social doctrines emerge, e.g., American </a:t>
            </a:r>
            <a:r>
              <a:rPr lang="en-US" dirty="0" smtClean="0">
                <a:latin typeface="Tahoma" pitchFamily="34" charset="0"/>
                <a:cs typeface="Tahoma" pitchFamily="34" charset="0"/>
              </a:rPr>
              <a:t>Utopians, German Communists, and many </a:t>
            </a:r>
            <a:r>
              <a:rPr lang="en-US" dirty="0" smtClean="0">
                <a:latin typeface="Tahoma" pitchFamily="34" charset="0"/>
                <a:cs typeface="Tahoma" pitchFamily="34" charset="0"/>
              </a:rPr>
              <a:t>other efforts proposing a blueprint for harnessing the observed social changes.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 During the 1900s</a:t>
            </a:r>
            <a:r>
              <a:rPr lang="en-US" dirty="0" smtClean="0">
                <a:latin typeface="Tahoma" pitchFamily="34" charset="0"/>
                <a:cs typeface="Tahoma" pitchFamily="34" charset="0"/>
              </a:rPr>
              <a:t>, the word “Socialism” becomes closely linked with the German </a:t>
            </a:r>
            <a:r>
              <a:rPr lang="en-US" dirty="0" smtClean="0">
                <a:latin typeface="Tahoma" pitchFamily="34" charset="0"/>
                <a:cs typeface="Tahoma" pitchFamily="34" charset="0"/>
              </a:rPr>
              <a:t>Communists</a:t>
            </a:r>
            <a:r>
              <a:rPr lang="en-US" dirty="0" smtClean="0">
                <a:latin typeface="Tahoma" pitchFamily="34" charset="0"/>
                <a:cs typeface="Tahoma" pitchFamily="34" charset="0"/>
              </a:rPr>
              <a:t>.</a:t>
            </a: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latin typeface="Arial Black" pitchFamily="34" charset="0"/>
              </a:rPr>
              <a:t>Romanticism (1800-1900)</a:t>
            </a:r>
          </a:p>
        </p:txBody>
      </p:sp>
      <p:sp>
        <p:nvSpPr>
          <p:cNvPr id="12291"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Romanticism was a reaction to rationalism as much as it was a result of the social changes.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As rationalism became more popular, more people started questioning the assumption that human nature was rooted in rationalism.</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The “romantics” are the philosophers and literary writers who addressed irrational motivations in human nature, particularly emotions.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latin typeface="Arial Black" pitchFamily="34" charset="0"/>
              </a:rPr>
              <a:t>Jean-Jacques Rousseau</a:t>
            </a:r>
          </a:p>
        </p:txBody>
      </p:sp>
      <p:sp>
        <p:nvSpPr>
          <p:cNvPr id="13315"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Commonly considered the first romanticist, and romanticism grew with the increasing popularity of his books: The Social Contract and Emile in 1762 (books are rejected before the revolutions).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In The Social Contract, Rousseau questions the whole idea that people need government.</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In Emile, Rousseau argues that education should focus on individuality, not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latin typeface="Arial Black" pitchFamily="34" charset="0"/>
              </a:rPr>
              <a:t>The Social Contract</a:t>
            </a:r>
          </a:p>
        </p:txBody>
      </p:sp>
      <p:sp>
        <p:nvSpPr>
          <p:cNvPr id="14339" name="Rectangle 3"/>
          <p:cNvSpPr>
            <a:spLocks noGrp="1" noChangeArrowheads="1"/>
          </p:cNvSpPr>
          <p:nvPr>
            <p:ph idx="1"/>
          </p:nvPr>
        </p:nvSpPr>
        <p:spPr/>
        <p:txBody>
          <a:bodyPr/>
          <a:lstStyle/>
          <a:p>
            <a:pPr eaLnBrk="1" hangingPunct="1"/>
            <a:r>
              <a:rPr lang="en-US" dirty="0" smtClean="0">
                <a:latin typeface="Tahoma" pitchFamily="34" charset="0"/>
                <a:cs typeface="Tahoma" pitchFamily="34" charset="0"/>
              </a:rPr>
              <a:t>Published in 1762, Rousseau’s treatise begins with the line, “Man is born free and yet we see him everywhere in chains.”</a:t>
            </a:r>
          </a:p>
          <a:p>
            <a:pPr eaLnBrk="1" hangingPunct="1"/>
            <a:r>
              <a:rPr lang="en-US" dirty="0" smtClean="0">
                <a:latin typeface="Tahoma" pitchFamily="34" charset="0"/>
                <a:cs typeface="Tahoma" pitchFamily="34" charset="0"/>
              </a:rPr>
              <a:t>The “social contract,” is his proposal that people should only be governed by a ‘general will,’ or the community-driven collection of individuals.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latin typeface="Arial Black" pitchFamily="34" charset="0"/>
              </a:rPr>
              <a:t>Rousseau and Feelings</a:t>
            </a:r>
          </a:p>
        </p:txBody>
      </p:sp>
      <p:sp>
        <p:nvSpPr>
          <p:cNvPr id="15363" name="Rectangle 3"/>
          <p:cNvSpPr>
            <a:spLocks noGrp="1" noChangeArrowheads="1"/>
          </p:cNvSpPr>
          <p:nvPr>
            <p:ph idx="1"/>
          </p:nvPr>
        </p:nvSpPr>
        <p:spPr/>
        <p:txBody>
          <a:bodyPr/>
          <a:lstStyle/>
          <a:p>
            <a:pPr eaLnBrk="1" hangingPunct="1"/>
            <a:r>
              <a:rPr lang="en-US" dirty="0" smtClean="0">
                <a:latin typeface="Tahoma" pitchFamily="34" charset="0"/>
                <a:cs typeface="Tahoma" pitchFamily="34" charset="0"/>
              </a:rPr>
              <a:t>His views on both education and society are based on the belief that people are best guided by their feelings.</a:t>
            </a:r>
          </a:p>
          <a:p>
            <a:pPr lvl="1" eaLnBrk="1" hangingPunct="1"/>
            <a:r>
              <a:rPr lang="en-US" dirty="0" smtClean="0">
                <a:latin typeface="Tahoma" pitchFamily="34" charset="0"/>
                <a:cs typeface="Tahoma" pitchFamily="34" charset="0"/>
              </a:rPr>
              <a:t>Human free-will is the ability to pursue goals and objectives based on our emotions.</a:t>
            </a:r>
          </a:p>
          <a:p>
            <a:pPr lvl="1" eaLnBrk="1" hangingPunct="1"/>
            <a:r>
              <a:rPr lang="en-US" dirty="0" smtClean="0">
                <a:latin typeface="Tahoma" pitchFamily="34" charset="0"/>
                <a:cs typeface="Tahoma" pitchFamily="34" charset="0"/>
              </a:rPr>
              <a:t>We have a private will (selfish), and a general will (desire for community).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Romanticism and Psychology</a:t>
            </a:r>
          </a:p>
        </p:txBody>
      </p:sp>
      <p:sp>
        <p:nvSpPr>
          <p:cNvPr id="18435"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The romantic literature embraces the role of free will in social struggles. This notion lays the foundation for </a:t>
            </a:r>
            <a:r>
              <a:rPr lang="en-US" dirty="0" smtClean="0">
                <a:latin typeface="Tahoma" pitchFamily="34" charset="0"/>
                <a:cs typeface="Tahoma" pitchFamily="34" charset="0"/>
              </a:rPr>
              <a:t>the study of consciousness </a:t>
            </a:r>
            <a:r>
              <a:rPr lang="en-US" dirty="0" smtClean="0">
                <a:latin typeface="Tahoma" pitchFamily="34" charset="0"/>
                <a:cs typeface="Tahoma" pitchFamily="34" charset="0"/>
              </a:rPr>
              <a:t>and subsequently the field of clinical </a:t>
            </a:r>
            <a:r>
              <a:rPr lang="en-US" dirty="0" smtClean="0">
                <a:latin typeface="Tahoma" pitchFamily="34" charset="0"/>
                <a:cs typeface="Tahoma" pitchFamily="34" charset="0"/>
              </a:rPr>
              <a:t>psychology.</a:t>
            </a:r>
            <a:endParaRPr lang="en-US" dirty="0" smtClean="0">
              <a:latin typeface="Tahoma" pitchFamily="34" charset="0"/>
              <a:cs typeface="Tahoma" pitchFamily="34" charset="0"/>
            </a:endParaRPr>
          </a:p>
          <a:p>
            <a:pPr eaLnBrk="1" fontAlgn="auto" hangingPunct="1">
              <a:spcAft>
                <a:spcPts val="0"/>
              </a:spcAft>
              <a:buFont typeface="Arial" pitchFamily="34" charset="0"/>
              <a:buChar char="•"/>
              <a:defRPr/>
            </a:pPr>
            <a:r>
              <a:rPr lang="en-US" dirty="0" smtClean="0">
                <a:latin typeface="Tahoma" pitchFamily="34" charset="0"/>
                <a:cs typeface="Tahoma" pitchFamily="34" charset="0"/>
              </a:rPr>
              <a:t>We can consider the Age of Rationalism to be the cultural foundation of cognitive psychology, and the Age of Romanticism to be the cultural prototype of affective (emotion-driven) psychology.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latin typeface="Arial Black" pitchFamily="34" charset="0"/>
              </a:rPr>
              <a:t>Existentialism</a:t>
            </a:r>
          </a:p>
        </p:txBody>
      </p:sp>
      <p:sp>
        <p:nvSpPr>
          <p:cNvPr id="16387"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Existentialism was a movement that occurred within the Romantic era, but was not focused primarily on understanding the irrational nature of people.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In fact, existentialism goes beyond human motivation; the existentialists look for the very meaning of our existence.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There are two forms of existentialism:  theistic and atheistic meaning of existence.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TotalTime>
  <Words>1630</Words>
  <Application>Microsoft Office PowerPoint</Application>
  <PresentationFormat>On-screen Show (4:3)</PresentationFormat>
  <Paragraphs>98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From Rationalism to Romanticism</vt:lpstr>
      <vt:lpstr>Socialism</vt:lpstr>
      <vt:lpstr>Socialism and Romanticism</vt:lpstr>
      <vt:lpstr>Romanticism (1800-1900)</vt:lpstr>
      <vt:lpstr>Jean-Jacques Rousseau</vt:lpstr>
      <vt:lpstr>The Social Contract</vt:lpstr>
      <vt:lpstr>Rousseau and Feelings</vt:lpstr>
      <vt:lpstr>Romanticism and Psychology</vt:lpstr>
      <vt:lpstr>Existentialism</vt:lpstr>
      <vt:lpstr>Kierkegaard (theistic)</vt:lpstr>
      <vt:lpstr>Kierkegaard – stages of freedom</vt:lpstr>
      <vt:lpstr>Nietzsche (atheistic)</vt:lpstr>
      <vt:lpstr>The death of God</vt:lpstr>
      <vt:lpstr>Nietzsche and Existence</vt:lpstr>
      <vt:lpstr>The Superman</vt:lpstr>
      <vt:lpstr>Philosophy to Science and the  Making of Modern Psychology</vt:lpstr>
      <vt:lpstr>Physiological Beginnings</vt:lpstr>
      <vt:lpstr>Physiological Beginnings (continued)</vt:lpstr>
      <vt:lpstr>Other Related Discoveries</vt:lpstr>
      <vt:lpstr>Psychophysics Roots</vt:lpstr>
      <vt:lpstr>Psychophysics Roots (continued)</vt:lpstr>
      <vt:lpstr>Ernst Weber and  Gustav Fechner</vt:lpstr>
      <vt:lpstr>Weber and Fechner (continued)</vt:lpstr>
      <vt:lpstr>Weber and Fechner (continued)</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Rationalism to Romanticism</dc:title>
  <dc:creator>Garza</dc:creator>
  <cp:lastModifiedBy>Garza</cp:lastModifiedBy>
  <cp:revision>36</cp:revision>
  <dcterms:created xsi:type="dcterms:W3CDTF">2006-02-15T17:07:03Z</dcterms:created>
  <dcterms:modified xsi:type="dcterms:W3CDTF">2012-10-08T20:22:21Z</dcterms:modified>
</cp:coreProperties>
</file>